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257" r:id="rId4"/>
    <p:sldId id="260" r:id="rId5"/>
    <p:sldId id="261" r:id="rId6"/>
    <p:sldId id="298" r:id="rId7"/>
    <p:sldId id="263" r:id="rId8"/>
    <p:sldId id="312" r:id="rId9"/>
    <p:sldId id="299" r:id="rId10"/>
    <p:sldId id="301" r:id="rId11"/>
    <p:sldId id="305" r:id="rId12"/>
    <p:sldId id="306" r:id="rId13"/>
    <p:sldId id="308" r:id="rId14"/>
    <p:sldId id="315"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764"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12.03.2015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357166"/>
            <a:ext cx="7772400" cy="1857388"/>
          </a:xfrm>
        </p:spPr>
        <p:txBody>
          <a:bodyPr/>
          <a:lstStyle/>
          <a:p>
            <a:r>
              <a:rPr lang="en-US" b="1" smtClean="0">
                <a:solidFill>
                  <a:srgbClr val="FF0000"/>
                </a:solidFill>
              </a:rPr>
              <a:t>Lecture </a:t>
            </a:r>
            <a:r>
              <a:rPr lang="en-US" b="1" dirty="0" smtClean="0">
                <a:solidFill>
                  <a:srgbClr val="FF0000"/>
                </a:solidFill>
              </a:rPr>
              <a:t>7</a:t>
            </a:r>
            <a:r>
              <a:rPr lang="en-US" b="1" smtClean="0">
                <a:solidFill>
                  <a:srgbClr val="FF0000"/>
                </a:solidFill>
              </a:rPr>
              <a:t>. </a:t>
            </a:r>
            <a:r>
              <a:rPr lang="en-US" b="1" u="sng" dirty="0" smtClean="0">
                <a:solidFill>
                  <a:srgbClr val="FF0000"/>
                </a:solidFill>
              </a:rPr>
              <a:t>Personnel planning</a:t>
            </a:r>
            <a:endParaRPr lang="ru-RU" dirty="0">
              <a:solidFill>
                <a:srgbClr val="FF0000"/>
              </a:solidFill>
            </a:endParaRPr>
          </a:p>
        </p:txBody>
      </p:sp>
      <p:pic>
        <p:nvPicPr>
          <p:cNvPr id="5" name="Рисунок 4" descr="ZUZCABJ6QU6CAYG1Q0LCA4VQ2TCCAWAQTCECAQWIJGMCAS0R0WOCAO33VRZCA3DQMWICA5MVS55CALG90H4CA3IPDE4CAKYNGE8CAAVQUAFCAZH5D8BCAJKBD7HCA1NB9EBCA97KXPNCAKYXJW5CA2URF70.jpg"/>
          <p:cNvPicPr>
            <a:picLocks noChangeAspect="1"/>
          </p:cNvPicPr>
          <p:nvPr/>
        </p:nvPicPr>
        <p:blipFill>
          <a:blip r:embed="rId2"/>
          <a:stretch>
            <a:fillRect/>
          </a:stretch>
        </p:blipFill>
        <p:spPr>
          <a:xfrm>
            <a:off x="1285852" y="1928802"/>
            <a:ext cx="6858048" cy="447677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3" name="Содержимое 2"/>
          <p:cNvSpPr>
            <a:spLocks noGrp="1"/>
          </p:cNvSpPr>
          <p:nvPr>
            <p:ph idx="1"/>
          </p:nvPr>
        </p:nvSpPr>
        <p:spPr>
          <a:xfrm>
            <a:off x="3575050" y="273050"/>
            <a:ext cx="5111750" cy="6370660"/>
          </a:xfrm>
        </p:spPr>
        <p:txBody>
          <a:bodyPr>
            <a:normAutofit fontScale="77500" lnSpcReduction="20000"/>
          </a:bodyPr>
          <a:lstStyle/>
          <a:p>
            <a:r>
              <a:rPr lang="en-US" dirty="0" smtClean="0"/>
              <a:t>Personnel </a:t>
            </a:r>
            <a:r>
              <a:rPr lang="en-US" dirty="0" smtClean="0"/>
              <a:t>planning should give answers to following questions: </a:t>
            </a:r>
          </a:p>
          <a:p>
            <a:r>
              <a:rPr lang="en-US" dirty="0" smtClean="0"/>
              <a:t>How many the workers, what qualification, when and where they will be necessary?</a:t>
            </a:r>
          </a:p>
          <a:p>
            <a:r>
              <a:rPr lang="en-US" dirty="0" smtClean="0"/>
              <a:t>How it is possible to involve necessary and to reduce the excessive personnel without drawing of a social damage?</a:t>
            </a:r>
          </a:p>
          <a:p>
            <a:r>
              <a:rPr lang="en-US" dirty="0" smtClean="0"/>
              <a:t>How it is better to use the personnel according to its abilities? </a:t>
            </a:r>
          </a:p>
          <a:p>
            <a:r>
              <a:rPr lang="en-US" dirty="0" smtClean="0"/>
              <a:t>How to provide development of shots for performance of new qualifying kinds of activity and maintenance of their knowledge according to inquiries of business? </a:t>
            </a:r>
          </a:p>
          <a:p>
            <a:r>
              <a:rPr lang="en-US" dirty="0" smtClean="0"/>
              <a:t>What expenses will be demanded by the planned personnel actions?</a:t>
            </a:r>
          </a:p>
          <a:p>
            <a:endParaRPr lang="ru-RU" dirty="0" smtClean="0"/>
          </a:p>
          <a:p>
            <a:endParaRPr lang="ru-RU" dirty="0"/>
          </a:p>
        </p:txBody>
      </p:sp>
      <p:sp>
        <p:nvSpPr>
          <p:cNvPr id="6" name="Текст 5"/>
          <p:cNvSpPr>
            <a:spLocks noGrp="1"/>
          </p:cNvSpPr>
          <p:nvPr>
            <p:ph type="body" sz="half" idx="2"/>
          </p:nvPr>
        </p:nvSpPr>
        <p:spPr/>
        <p:txBody>
          <a:bodyPr/>
          <a:lstStyle/>
          <a:p>
            <a:endParaRPr lang="ru-RU"/>
          </a:p>
        </p:txBody>
      </p:sp>
      <p:pic>
        <p:nvPicPr>
          <p:cNvPr id="4" name="Рисунок 3" descr="POHCA2LDG4FCA1DLTRGCA7T0QFMCAR5NRSCCA4RLHN3CA2X9QHACAR85EMFCAJQ9NSQCAPNM3P6CARUG6YDCATWHJZACAJI8J8UCARM9694CA8SJIVVCA5YAPO6CAUY3YS2CAHWFTC3CA6SNO8RCAZB09BB.jpg"/>
          <p:cNvPicPr>
            <a:picLocks noChangeAspect="1"/>
          </p:cNvPicPr>
          <p:nvPr/>
        </p:nvPicPr>
        <p:blipFill>
          <a:blip r:embed="rId2"/>
          <a:stretch>
            <a:fillRect/>
          </a:stretch>
        </p:blipFill>
        <p:spPr>
          <a:xfrm>
            <a:off x="214283" y="214290"/>
            <a:ext cx="3286148" cy="542928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fontScale="85000" lnSpcReduction="10000"/>
          </a:bodyPr>
          <a:lstStyle/>
          <a:p>
            <a:r>
              <a:rPr lang="en-US" dirty="0" smtClean="0"/>
              <a:t>Planning </a:t>
            </a:r>
            <a:r>
              <a:rPr lang="en-US" dirty="0" smtClean="0"/>
              <a:t>of requirement for the personnel is an initial step of process of personnel planning and is based on the data about the available and planned workplaces, the plan of carrying out of organizational-technical actions, the list of staff and the plan of replacement of vacant posts. </a:t>
            </a:r>
          </a:p>
          <a:p>
            <a:r>
              <a:rPr lang="en-US" dirty="0" smtClean="0"/>
              <a:t>At definition of requirement for the personnel participation of heads of corresponding divisions in each specific case is recommended. </a:t>
            </a:r>
          </a:p>
          <a:p>
            <a:r>
              <a:rPr lang="en-US" dirty="0" smtClean="0"/>
              <a:t>The purpose of planning of requirements for the personnel is definition of qualitative and quantitative requirement for the personnel which is necessary for maintenance available at the moment and the future productivity of the enterprise. </a:t>
            </a:r>
          </a:p>
          <a:p>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0792"/>
          </a:xfrm>
        </p:spPr>
        <p:txBody>
          <a:bodyPr>
            <a:normAutofit fontScale="85000" lnSpcReduction="20000"/>
          </a:bodyPr>
          <a:lstStyle/>
          <a:p>
            <a:r>
              <a:rPr lang="en-US" dirty="0" smtClean="0"/>
              <a:t>Planning </a:t>
            </a:r>
            <a:r>
              <a:rPr lang="en-US" dirty="0" smtClean="0"/>
              <a:t>problems in the personnel: </a:t>
            </a:r>
          </a:p>
          <a:p>
            <a:r>
              <a:rPr lang="en-US" dirty="0" smtClean="0"/>
              <a:t>Qualitative planning of requirements for the personnel defines abilities and knowledge, which each employee should possess to correspond to a workplace occupied with it and correctly to carry out the tasks caused by a given place. </a:t>
            </a:r>
          </a:p>
          <a:p>
            <a:r>
              <a:rPr lang="en-US" dirty="0" smtClean="0"/>
              <a:t>If tasks do not change eventually it is easy to define qualitative requirement for the personnel. </a:t>
            </a:r>
          </a:p>
          <a:p>
            <a:r>
              <a:rPr lang="en-US" dirty="0" smtClean="0"/>
              <a:t>If the qualitative requirement for the personnel has to be defined for constantly changing conditions of the future it is necessary strategic and focused on the future planning. </a:t>
            </a:r>
          </a:p>
          <a:p>
            <a:r>
              <a:rPr lang="en-US" dirty="0" smtClean="0"/>
              <a:t>Quantitative planning of requirements for the personnel defines number of employees on categories of the personnel which are involved for performance of accurately certain tasks. </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70000" lnSpcReduction="20000"/>
          </a:bodyPr>
          <a:lstStyle/>
          <a:p>
            <a:r>
              <a:rPr lang="en-US" dirty="0" smtClean="0"/>
              <a:t>The </a:t>
            </a:r>
            <a:r>
              <a:rPr lang="en-US" dirty="0" smtClean="0"/>
              <a:t>personnel set shares on various </a:t>
            </a:r>
            <a:r>
              <a:rPr lang="en-US" dirty="0" smtClean="0"/>
              <a:t>minor ant </a:t>
            </a:r>
            <a:r>
              <a:rPr lang="en-US" dirty="0" smtClean="0"/>
              <a:t>functions from which four subsections of planning of a set of the personnel follow: </a:t>
            </a:r>
          </a:p>
          <a:p>
            <a:r>
              <a:rPr lang="en-US" i="1" dirty="0" smtClean="0"/>
              <a:t>Planning of hiring of the personnel</a:t>
            </a:r>
          </a:p>
          <a:p>
            <a:r>
              <a:rPr lang="en-US" dirty="0" smtClean="0"/>
              <a:t>This section covers </a:t>
            </a:r>
            <a:r>
              <a:rPr lang="en-US" dirty="0" smtClean="0"/>
              <a:t>placing</a:t>
            </a:r>
            <a:r>
              <a:rPr lang="en-US" dirty="0" smtClean="0"/>
              <a:t> branding</a:t>
            </a:r>
            <a:r>
              <a:rPr lang="en-US" dirty="0" smtClean="0"/>
              <a:t> enterprise </a:t>
            </a:r>
            <a:r>
              <a:rPr lang="en-US" dirty="0" smtClean="0"/>
              <a:t>advertising, and also acquaintance of potential candidates with requirement for the personnel by means of various sources on </a:t>
            </a:r>
            <a:r>
              <a:rPr lang="en-US" dirty="0" err="1" smtClean="0"/>
              <a:t>labour</a:t>
            </a:r>
            <a:r>
              <a:rPr lang="en-US" dirty="0" smtClean="0"/>
              <a:t> hiring (for example, through the publication of the offer of free workplaces).</a:t>
            </a:r>
          </a:p>
          <a:p>
            <a:r>
              <a:rPr lang="en-US" i="1" dirty="0" smtClean="0"/>
              <a:t>Planning of a choice from applicants</a:t>
            </a:r>
          </a:p>
          <a:p>
            <a:r>
              <a:rPr lang="en-US" dirty="0" smtClean="0"/>
              <a:t>In the given </a:t>
            </a:r>
            <a:r>
              <a:rPr lang="en-US" dirty="0" smtClean="0"/>
              <a:t>minor ant </a:t>
            </a:r>
            <a:r>
              <a:rPr lang="en-US" dirty="0" smtClean="0"/>
              <a:t>function accumulation of various tools and ways, and also selection </a:t>
            </a:r>
            <a:r>
              <a:rPr lang="en-US" dirty="0" err="1" smtClean="0"/>
              <a:t>structurization</a:t>
            </a:r>
            <a:r>
              <a:rPr lang="en-US" dirty="0" smtClean="0"/>
              <a:t> in connection with a set of applicants is reached. The given accumulation of ways is guided by the strategic policy of a set of the separate enterprise.</a:t>
            </a:r>
          </a:p>
          <a:p>
            <a:r>
              <a:rPr lang="en-US" i="1" dirty="0" smtClean="0"/>
              <a:t>Acceptance planning for work </a:t>
            </a:r>
          </a:p>
          <a:p>
            <a:r>
              <a:rPr lang="en-US" dirty="0" smtClean="0"/>
              <a:t>In the given subsection elements of the </a:t>
            </a:r>
            <a:r>
              <a:rPr lang="en-US" dirty="0" err="1" smtClean="0"/>
              <a:t>labour</a:t>
            </a:r>
            <a:r>
              <a:rPr lang="en-US" dirty="0" smtClean="0"/>
              <a:t> right and the legislation to which the attention should be paid by granting of workplaces are taken into consideration. For example, the conclusion of </a:t>
            </a:r>
            <a:r>
              <a:rPr lang="en-US" dirty="0" err="1" smtClean="0"/>
              <a:t>labour</a:t>
            </a:r>
            <a:r>
              <a:rPr lang="en-US" dirty="0" smtClean="0"/>
              <a:t> contracts. </a:t>
            </a:r>
          </a:p>
          <a:p>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85728"/>
            <a:ext cx="7143768" cy="6215106"/>
          </a:xfrm>
        </p:spPr>
        <p:txBody>
          <a:bodyPr>
            <a:normAutofit fontScale="25000" lnSpcReduction="20000"/>
          </a:bodyPr>
          <a:lstStyle/>
          <a:p>
            <a:endParaRPr lang="en-US" sz="6200" dirty="0" smtClean="0"/>
          </a:p>
          <a:p>
            <a:endParaRPr lang="ru-RU" sz="6200" dirty="0" smtClean="0"/>
          </a:p>
          <a:p>
            <a:r>
              <a:rPr lang="en-US" sz="7200" dirty="0" smtClean="0"/>
              <a:t>Before to make any a little difficult activity, we make the plan. </a:t>
            </a:r>
            <a:endParaRPr lang="kk-KZ" sz="7200" b="1" dirty="0" smtClean="0"/>
          </a:p>
          <a:p>
            <a:r>
              <a:rPr lang="en-US" sz="7200" dirty="0" smtClean="0"/>
              <a:t>Whether it is necessary to be engaged in personnel planning? </a:t>
            </a:r>
            <a:endParaRPr lang="kk-KZ" sz="7200" b="1" dirty="0" smtClean="0"/>
          </a:p>
          <a:p>
            <a:r>
              <a:rPr lang="en-US" sz="7200" dirty="0" smtClean="0"/>
              <a:t>Probably, each </a:t>
            </a:r>
            <a:r>
              <a:rPr lang="en-US" sz="7200" dirty="0" smtClean="0"/>
              <a:t>organization </a:t>
            </a:r>
            <a:r>
              <a:rPr lang="en-US" sz="7200" dirty="0" smtClean="0"/>
              <a:t>for itself should answer this point in question. </a:t>
            </a:r>
            <a:endParaRPr lang="kk-KZ" sz="7200" b="1" dirty="0" smtClean="0"/>
          </a:p>
          <a:p>
            <a:r>
              <a:rPr lang="en-US" sz="7200" dirty="0" smtClean="0"/>
              <a:t>Here only, as it has appeared, even crisis times when because of fast change of a situation and limitation of means planning is extremely complicated, in the </a:t>
            </a:r>
            <a:r>
              <a:rPr lang="en-US" sz="7200" dirty="0" smtClean="0"/>
              <a:t>organizations </a:t>
            </a:r>
            <a:r>
              <a:rPr lang="en-US" sz="7200" dirty="0" smtClean="0"/>
              <a:t>which are carrying out strategic planning of the personnel, profitableness on one worker approximately on 35 % above, than at those who loses sight of this factor.</a:t>
            </a:r>
            <a:endParaRPr lang="kk-KZ" sz="7200" b="1" dirty="0" smtClean="0"/>
          </a:p>
          <a:p>
            <a:r>
              <a:rPr lang="en-US" sz="7200" dirty="0" smtClean="0"/>
              <a:t>With reference to management of the </a:t>
            </a:r>
            <a:r>
              <a:rPr lang="en-US" sz="7200" dirty="0" smtClean="0"/>
              <a:t>organization </a:t>
            </a:r>
            <a:r>
              <a:rPr lang="en-US" sz="7200" dirty="0" smtClean="0"/>
              <a:t>such plan originally arises in heads of heads and experts, then is </a:t>
            </a:r>
            <a:r>
              <a:rPr lang="en-US" sz="7200" dirty="0" smtClean="0"/>
              <a:t>concretized </a:t>
            </a:r>
            <a:r>
              <a:rPr lang="en-US" sz="7200" dirty="0" smtClean="0"/>
              <a:t>and formalized in certain documents, becomes the administrative decision and, at last, gets force of the law for executors. </a:t>
            </a:r>
            <a:endParaRPr lang="kk-KZ" sz="7200" b="1" dirty="0" smtClean="0"/>
          </a:p>
          <a:p>
            <a:r>
              <a:rPr lang="en-US" sz="7200" dirty="0" smtClean="0"/>
              <a:t>In planning the intelligent, purposeful character of administrative activity is to the greatest degree expressed. </a:t>
            </a:r>
            <a:endParaRPr lang="kk-KZ" sz="7200" b="1" dirty="0" smtClean="0"/>
          </a:p>
          <a:p>
            <a:r>
              <a:rPr lang="en-US" sz="7200" dirty="0" smtClean="0"/>
              <a:t>To drawing up and </a:t>
            </a:r>
            <a:r>
              <a:rPr lang="en-US" sz="7200" dirty="0" smtClean="0"/>
              <a:t>realization </a:t>
            </a:r>
            <a:r>
              <a:rPr lang="en-US" sz="7200" dirty="0" smtClean="0"/>
              <a:t>of plans basically the given work also is reduced.</a:t>
            </a:r>
            <a:endParaRPr lang="kk-KZ" sz="7200" b="1" dirty="0" smtClean="0"/>
          </a:p>
          <a:p>
            <a:r>
              <a:rPr lang="en-US" sz="7200" dirty="0" smtClean="0"/>
              <a:t> And to their </a:t>
            </a:r>
            <a:r>
              <a:rPr lang="en-US" sz="7200" dirty="0" smtClean="0"/>
              <a:t>realization </a:t>
            </a:r>
            <a:r>
              <a:rPr lang="en-US" sz="7200" dirty="0" smtClean="0"/>
              <a:t>it is subordinated not only perspective, but also situational management, that is decision-making according to concrete circumstances, a situation.</a:t>
            </a:r>
            <a:endParaRPr lang="kk-KZ" sz="7200" b="1" dirty="0" smtClean="0"/>
          </a:p>
          <a:p>
            <a:r>
              <a:rPr lang="en-US" sz="7200" dirty="0" smtClean="0"/>
              <a:t>Thus, planning accompanies and directs all activity on management of employees.</a:t>
            </a:r>
            <a:endParaRPr lang="ru-RU" sz="7200" dirty="0"/>
          </a:p>
        </p:txBody>
      </p:sp>
      <p:pic>
        <p:nvPicPr>
          <p:cNvPr id="5" name="Рисунок 4" descr="3K6CASS9HULCA3E0KB3CAHSW2I0CAUEOLR5CACEGWKOCA2351ONCAWRPC4HCARI7R3KCAYD7ZOTCAEMO9Z8CA7VGY0LCA6L72TMCADPVD7DCA9JY1I9CAYP9FLVCAOIQ4WWCASKQ4HHCAQ717TMCA82UZ8X.jpg"/>
          <p:cNvPicPr>
            <a:picLocks noChangeAspect="1"/>
          </p:cNvPicPr>
          <p:nvPr/>
        </p:nvPicPr>
        <p:blipFill>
          <a:blip r:embed="rId2"/>
          <a:stretch>
            <a:fillRect/>
          </a:stretch>
        </p:blipFill>
        <p:spPr>
          <a:xfrm>
            <a:off x="6929454" y="1071546"/>
            <a:ext cx="2214546" cy="55007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786478"/>
          </a:xfrm>
        </p:spPr>
        <p:txBody>
          <a:bodyPr>
            <a:normAutofit fontScale="47500" lnSpcReduction="20000"/>
          </a:bodyPr>
          <a:lstStyle/>
          <a:p>
            <a:r>
              <a:rPr lang="en-US" sz="4200" dirty="0" smtClean="0"/>
              <a:t>Personnel </a:t>
            </a:r>
            <a:r>
              <a:rPr lang="en-US" sz="4200" dirty="0" smtClean="0"/>
              <a:t>planning is one of the central functions of management as people provide an effective </a:t>
            </a:r>
            <a:r>
              <a:rPr lang="en-US" sz="4200" dirty="0" err="1" smtClean="0"/>
              <a:t>utilisation</a:t>
            </a:r>
            <a:r>
              <a:rPr lang="en-US" sz="4200" dirty="0" smtClean="0"/>
              <a:t> of any kinds of resources, available the </a:t>
            </a:r>
            <a:r>
              <a:rPr lang="en-US" sz="4200" dirty="0" err="1" smtClean="0"/>
              <a:t>organisations</a:t>
            </a:r>
            <a:r>
              <a:rPr lang="en-US" sz="4200" dirty="0" smtClean="0"/>
              <a:t>, and from people its economic indicators and competitiveness, finally, depend. </a:t>
            </a:r>
            <a:endParaRPr lang="kk-KZ" sz="4200" b="1" dirty="0" smtClean="0"/>
          </a:p>
          <a:p>
            <a:r>
              <a:rPr lang="en-US" sz="4200" dirty="0" smtClean="0"/>
              <a:t>The personnel is the motor of any </a:t>
            </a:r>
            <a:r>
              <a:rPr lang="en-US" sz="4200" dirty="0" err="1" smtClean="0"/>
              <a:t>organisation</a:t>
            </a:r>
            <a:r>
              <a:rPr lang="en-US" sz="4200" dirty="0" smtClean="0"/>
              <a:t>. </a:t>
            </a:r>
            <a:endParaRPr lang="kk-KZ" sz="4200" b="1" dirty="0" smtClean="0"/>
          </a:p>
          <a:p>
            <a:r>
              <a:rPr lang="en-US" sz="4200" dirty="0" smtClean="0"/>
              <a:t>Often heads turn the basic attention on financial, industrial questions, questions of material support or finished goods sale, without giving sufficient attention to people who ensure functioning of the </a:t>
            </a:r>
            <a:r>
              <a:rPr lang="en-US" sz="4200" dirty="0" err="1" smtClean="0"/>
              <a:t>organisation</a:t>
            </a:r>
            <a:r>
              <a:rPr lang="en-US" sz="4200" dirty="0" smtClean="0"/>
              <a:t> in all these directions. </a:t>
            </a:r>
            <a:endParaRPr lang="kk-KZ" sz="4200" b="1" dirty="0" smtClean="0"/>
          </a:p>
          <a:p>
            <a:r>
              <a:rPr lang="en-US" sz="4200" dirty="0" smtClean="0"/>
              <a:t>Errors at selection of shots - especially when it is a question of selection of candidates on supervising posts - the expensive the </a:t>
            </a:r>
            <a:r>
              <a:rPr lang="en-US" sz="4200" dirty="0" err="1" smtClean="0"/>
              <a:t>organisations</a:t>
            </a:r>
            <a:r>
              <a:rPr lang="en-US" sz="4200" dirty="0" smtClean="0"/>
              <a:t> manage. </a:t>
            </a:r>
            <a:endParaRPr lang="kk-KZ" sz="4200" b="1" dirty="0" smtClean="0"/>
          </a:p>
          <a:p>
            <a:r>
              <a:rPr lang="en-US" sz="4200" dirty="0" smtClean="0"/>
              <a:t>Losses of the </a:t>
            </a:r>
            <a:r>
              <a:rPr lang="en-US" sz="4200" dirty="0" err="1" smtClean="0"/>
              <a:t>organisation</a:t>
            </a:r>
            <a:r>
              <a:rPr lang="en-US" sz="4200" dirty="0" smtClean="0"/>
              <a:t> from acceptance of erroneous decisions, failures, a traumatism and marriage is only a part of those expenses which should be born as a result of unsatisfactory work on selection of new workers. </a:t>
            </a:r>
            <a:endParaRPr lang="kk-KZ" sz="4200" b="1" dirty="0" smtClean="0"/>
          </a:p>
          <a:p>
            <a:r>
              <a:rPr lang="en-US" sz="4200" dirty="0" smtClean="0"/>
              <a:t>From that, work on personnel planning is how much effectively put, quality of manpower resources, their contribution to achievement of the purposes of the </a:t>
            </a:r>
            <a:r>
              <a:rPr lang="en-US" sz="4200" dirty="0" err="1" smtClean="0"/>
              <a:t>organisation</a:t>
            </a:r>
            <a:r>
              <a:rPr lang="en-US" sz="4200" dirty="0" smtClean="0"/>
              <a:t> and quality of made production or given services substantially depends.</a:t>
            </a:r>
            <a:endParaRPr lang="ru-RU" sz="4200"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92500" lnSpcReduction="20000"/>
          </a:bodyPr>
          <a:lstStyle/>
          <a:p>
            <a:r>
              <a:rPr lang="en-US" b="1" dirty="0" smtClean="0"/>
              <a:t>For </a:t>
            </a:r>
            <a:r>
              <a:rPr lang="en-US" b="1" dirty="0" smtClean="0"/>
              <a:t>today practically in all countries </a:t>
            </a:r>
            <a:r>
              <a:rPr lang="en-US" b="1" dirty="0" smtClean="0"/>
              <a:t>«labor swapping», </a:t>
            </a:r>
            <a:r>
              <a:rPr lang="en-US" b="1" dirty="0" smtClean="0"/>
              <a:t>based on attraction of a necessary </a:t>
            </a:r>
            <a:r>
              <a:rPr lang="en-US" b="1" dirty="0" smtClean="0"/>
              <a:t>labor </a:t>
            </a:r>
            <a:r>
              <a:rPr lang="en-US" b="1" dirty="0" smtClean="0"/>
              <a:t>and replacement excessive or more not the workers necessary at present, owing to growing requirements to quality of workers, their readiness to incur responsibility refuse a principle.</a:t>
            </a:r>
          </a:p>
          <a:p>
            <a:r>
              <a:rPr lang="en-US" b="1" dirty="0" smtClean="0"/>
              <a:t>If was considered earlier that personnel planning is necessary only in case of deficiency of a </a:t>
            </a:r>
            <a:r>
              <a:rPr lang="en-US" b="1" dirty="0" smtClean="0"/>
              <a:t>labor </a:t>
            </a:r>
            <a:r>
              <a:rPr lang="en-US" b="1" dirty="0" smtClean="0"/>
              <a:t>other opinion today prevails: planning is necessary and at the time of unemployment as qualified employees nevertheless are hard for finding; besides, it is necessary to avoid the social difficulties often arising at dismissals.</a:t>
            </a:r>
          </a:p>
          <a:p>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1"/>
            <a:ext cx="8229600" cy="4643470"/>
          </a:xfrm>
        </p:spPr>
        <p:txBody>
          <a:bodyPr>
            <a:normAutofit fontScale="70000" lnSpcReduction="20000"/>
          </a:bodyPr>
          <a:lstStyle/>
          <a:p>
            <a:r>
              <a:rPr lang="en-US" dirty="0" smtClean="0"/>
              <a:t>In </a:t>
            </a:r>
            <a:r>
              <a:rPr lang="en-US" dirty="0" smtClean="0"/>
              <a:t>70-80th ХХ century in management practice began to be applied the regular analysis of perspective requirements of the </a:t>
            </a:r>
            <a:r>
              <a:rPr lang="en-US" dirty="0" smtClean="0"/>
              <a:t>organizations </a:t>
            </a:r>
            <a:r>
              <a:rPr lang="en-US" dirty="0" smtClean="0"/>
              <a:t>in separate categories of the personnel. </a:t>
            </a:r>
          </a:p>
          <a:p>
            <a:r>
              <a:rPr lang="en-US" dirty="0" smtClean="0"/>
              <a:t>Now the increasing number of the companies and firms allocate personnel planning in an independent kind of activity of personnel services. </a:t>
            </a:r>
          </a:p>
          <a:p>
            <a:r>
              <a:rPr lang="en-US" dirty="0" smtClean="0"/>
              <a:t>Organizational-technical changes of manufacture do necessary timely search and preparation of the personnel for the decision of new industrial and administrative problems, and also decrease in social intensity in relation to the workers which workplaces change or liquidated. </a:t>
            </a:r>
          </a:p>
          <a:p>
            <a:r>
              <a:rPr lang="en-US" dirty="0" smtClean="0"/>
              <a:t>These problems cannot be solved for short term. </a:t>
            </a:r>
          </a:p>
          <a:p>
            <a:r>
              <a:rPr lang="en-US" dirty="0" smtClean="0"/>
              <a:t>Thus, </a:t>
            </a:r>
            <a:r>
              <a:rPr lang="en-US" i="1" dirty="0" smtClean="0"/>
              <a:t>personnel planning is a sign of responsibility of management of the </a:t>
            </a:r>
            <a:r>
              <a:rPr lang="en-US" i="1" dirty="0" smtClean="0"/>
              <a:t>organization </a:t>
            </a:r>
            <a:r>
              <a:rPr lang="en-US" i="1" dirty="0" smtClean="0"/>
              <a:t>concerning the personnel.</a:t>
            </a:r>
          </a:p>
          <a:p>
            <a:endParaRPr lang="ru-RU" dirty="0"/>
          </a:p>
        </p:txBody>
      </p:sp>
      <p:pic>
        <p:nvPicPr>
          <p:cNvPr id="6" name="Рисунок 5" descr="F7XCA0Z52FYCA1366PHCA2NSI1ECARYRKHMCA62NLE3CANK247ICAPS1EG6CA2OAFRUCA7YJ1TQCAWY00K3CAYBRXRHCANXTN8ECA1TFDS7CA5LLL7BCADGZZA9CAKHVM6JCADN4ZWHCARIS2W9CARE9QC9.jpg"/>
          <p:cNvPicPr>
            <a:picLocks noChangeAspect="1"/>
          </p:cNvPicPr>
          <p:nvPr/>
        </p:nvPicPr>
        <p:blipFill>
          <a:blip r:embed="rId2"/>
          <a:stretch>
            <a:fillRect/>
          </a:stretch>
        </p:blipFill>
        <p:spPr>
          <a:xfrm>
            <a:off x="2643174" y="4643446"/>
            <a:ext cx="6500826" cy="221455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5"/>
            <a:ext cx="8229600" cy="3286148"/>
          </a:xfrm>
        </p:spPr>
        <p:txBody>
          <a:bodyPr>
            <a:normAutofit/>
          </a:bodyPr>
          <a:lstStyle/>
          <a:p>
            <a:r>
              <a:rPr lang="en-US" sz="2000" dirty="0" smtClean="0"/>
              <a:t>The </a:t>
            </a:r>
            <a:r>
              <a:rPr lang="en-US" sz="2000" dirty="0" smtClean="0"/>
              <a:t>purpose of planning of the personnel is short - sredne - and long-term definition of requirements for the personnel, made in indissoluble quantitative and qualitative communication. </a:t>
            </a:r>
            <a:endParaRPr lang="en-US" sz="2000" b="1" dirty="0" smtClean="0"/>
          </a:p>
          <a:p>
            <a:r>
              <a:rPr lang="en-US" sz="2000" dirty="0" smtClean="0"/>
              <a:t>It includes not only a substantiation of a guarantee of development of the enterprise, but also a guarantee of its economic growth. </a:t>
            </a:r>
            <a:endParaRPr lang="en-US" sz="2000" b="1" dirty="0" smtClean="0"/>
          </a:p>
          <a:p>
            <a:r>
              <a:rPr lang="en-US" sz="2000" dirty="0" smtClean="0"/>
              <a:t>These purposes are reached at the expense of optimum structure of the personnel and the most successful </a:t>
            </a:r>
            <a:r>
              <a:rPr lang="en-US" sz="2000" dirty="0" smtClean="0"/>
              <a:t>realization </a:t>
            </a:r>
            <a:r>
              <a:rPr lang="en-US" sz="2000" dirty="0" smtClean="0"/>
              <a:t>of potential of employees and personnel potential of firm. </a:t>
            </a:r>
            <a:endParaRPr lang="en-US" sz="2000" b="1" dirty="0" smtClean="0"/>
          </a:p>
          <a:p>
            <a:endParaRPr lang="ru-RU" sz="2000" dirty="0" smtClean="0"/>
          </a:p>
          <a:p>
            <a:endParaRPr lang="ru-RU" sz="2000" dirty="0"/>
          </a:p>
        </p:txBody>
      </p:sp>
      <p:pic>
        <p:nvPicPr>
          <p:cNvPr id="8" name="Рисунок 7" descr="13XCA27VB8FCAS9430GCAU8RLENCAAM8DFRCA2RBDQFCA66CEIWCAW9RS3NCA27OQMUCATQMT72CAUZNG6NCAN6ZNCCCAQCQUPWCACKN3FUCAZCB3JNCAXUNR5OCAXCTN59CA0RIS3VCAH1A37JCASAKZRM.jpg"/>
          <p:cNvPicPr>
            <a:picLocks noChangeAspect="1"/>
          </p:cNvPicPr>
          <p:nvPr/>
        </p:nvPicPr>
        <p:blipFill>
          <a:blip r:embed="rId2"/>
          <a:stretch>
            <a:fillRect/>
          </a:stretch>
        </p:blipFill>
        <p:spPr>
          <a:xfrm>
            <a:off x="1785918" y="3071810"/>
            <a:ext cx="5572163" cy="328614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r>
              <a:rPr lang="en-US" sz="2800" b="1" dirty="0" smtClean="0"/>
              <a:t>Personnel </a:t>
            </a:r>
            <a:r>
              <a:rPr lang="en-US" sz="2800" b="1" dirty="0" smtClean="0"/>
              <a:t>planning should define:</a:t>
            </a:r>
          </a:p>
          <a:p>
            <a:r>
              <a:rPr lang="en-US" sz="2800" b="1" dirty="0" smtClean="0"/>
              <a:t>- How many the personnel and what qualification is necessary in the future;</a:t>
            </a:r>
          </a:p>
          <a:p>
            <a:r>
              <a:rPr lang="en-US" sz="2800" b="1" dirty="0" smtClean="0"/>
              <a:t>- How to involve necessary and to reduce the excessive personnel, considering social aspects;</a:t>
            </a:r>
          </a:p>
          <a:p>
            <a:r>
              <a:rPr lang="en-US" sz="2800" b="1" dirty="0" smtClean="0"/>
              <a:t>- How to use workers according to their abilities;</a:t>
            </a:r>
          </a:p>
          <a:p>
            <a:r>
              <a:rPr lang="en-US" sz="2800" b="1" dirty="0" smtClean="0"/>
              <a:t>- How purposefully to promote personnel development, to adapt its knowledge for changing requirements;</a:t>
            </a:r>
          </a:p>
          <a:p>
            <a:r>
              <a:rPr lang="en-US" sz="2800" b="1" dirty="0" smtClean="0"/>
              <a:t>- What expenses will be demanded by planned personnel actions.</a:t>
            </a:r>
          </a:p>
          <a:p>
            <a:endParaRPr lang="ru-RU" sz="3400" dirty="0" smtClean="0"/>
          </a:p>
          <a:p>
            <a:endParaRPr lang="ru-RU" dirty="0"/>
          </a:p>
        </p:txBody>
      </p:sp>
      <p:sp>
        <p:nvSpPr>
          <p:cNvPr id="6" name="Текст 5"/>
          <p:cNvSpPr>
            <a:spLocks noGrp="1"/>
          </p:cNvSpPr>
          <p:nvPr>
            <p:ph type="body" sz="half" idx="2"/>
          </p:nvPr>
        </p:nvSpPr>
        <p:spPr/>
        <p:txBody>
          <a:bodyPr/>
          <a:lstStyle/>
          <a:p>
            <a:endParaRPr lang="ru-RU"/>
          </a:p>
        </p:txBody>
      </p:sp>
      <p:pic>
        <p:nvPicPr>
          <p:cNvPr id="4" name="Рисунок 3" descr="I63CAQK9XA9CAXHVEH7CA84LKEACADQ1N7QCA6QJZ0GCAZYA7HXCAD2GPXTCAZ06ENVCAALWG4CCA2FLPIOCADEVOEXCAJIEMXGCAEI2G99CARD3QC1CA2W1IOXCAPG4I96CA4WMYWFCAP54EYWCAII7WZX.jpg"/>
          <p:cNvPicPr>
            <a:picLocks noChangeAspect="1"/>
          </p:cNvPicPr>
          <p:nvPr/>
        </p:nvPicPr>
        <p:blipFill>
          <a:blip r:embed="rId2"/>
          <a:stretch>
            <a:fillRect/>
          </a:stretch>
        </p:blipFill>
        <p:spPr>
          <a:xfrm>
            <a:off x="1" y="214290"/>
            <a:ext cx="3571868" cy="600079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357958"/>
          </a:xfrm>
        </p:spPr>
        <p:txBody>
          <a:bodyPr>
            <a:normAutofit fontScale="62500" lnSpcReduction="20000"/>
          </a:bodyPr>
          <a:lstStyle/>
          <a:p>
            <a:r>
              <a:rPr lang="en-US" sz="3800" dirty="0" smtClean="0"/>
              <a:t>Various </a:t>
            </a:r>
            <a:r>
              <a:rPr lang="en-US" sz="3800" dirty="0" smtClean="0"/>
              <a:t>problems can be the maintenance of personnel planning: development of the new quality standards, introduction of the command </a:t>
            </a:r>
            <a:r>
              <a:rPr lang="en-US" sz="3800" dirty="0" err="1" smtClean="0"/>
              <a:t>organisation</a:t>
            </a:r>
            <a:r>
              <a:rPr lang="en-US" sz="3800" dirty="0" smtClean="0"/>
              <a:t> of work and the new scheme of motivation of the personnel, distribution of co-operative style of a management and </a:t>
            </a:r>
            <a:r>
              <a:rPr lang="en-US" sz="3800" dirty="0" err="1" smtClean="0"/>
              <a:t>technics</a:t>
            </a:r>
            <a:r>
              <a:rPr lang="en-US" sz="3800" dirty="0" smtClean="0"/>
              <a:t> of management on the purposes, introduction of the advanced methods of an estimation of employees and efficiency of activity of services of the personnel, introduction of effective system of personnel safety and so forth. </a:t>
            </a:r>
          </a:p>
          <a:p>
            <a:r>
              <a:rPr lang="en-US" sz="3800" dirty="0" smtClean="0"/>
              <a:t>Appointment of personnel planning - to provide the future changes of the </a:t>
            </a:r>
            <a:r>
              <a:rPr lang="en-US" sz="3800" dirty="0" err="1" smtClean="0"/>
              <a:t>organisation</a:t>
            </a:r>
            <a:r>
              <a:rPr lang="en-US" sz="3800" dirty="0" smtClean="0"/>
              <a:t>, its personnel and an environment, in advance to define optimum structure of shots, ways, ways and forms of their effective </a:t>
            </a:r>
            <a:r>
              <a:rPr lang="en-US" sz="3800" dirty="0" err="1" smtClean="0"/>
              <a:t>utilisation</a:t>
            </a:r>
            <a:r>
              <a:rPr lang="en-US" sz="3800" dirty="0" smtClean="0"/>
              <a:t>, to plan the actions promoting adaptation of human resources to changes of a situation.</a:t>
            </a:r>
          </a:p>
          <a:p>
            <a:r>
              <a:rPr lang="en-US" sz="3800" dirty="0" smtClean="0"/>
              <a:t>Personnel planning directly defines: when, where, how many, what qualification and motivation is required employees, how many they will cost how to provide the </a:t>
            </a:r>
            <a:r>
              <a:rPr lang="en-US" sz="3800" dirty="0" err="1" smtClean="0"/>
              <a:t>organisation</a:t>
            </a:r>
            <a:r>
              <a:rPr lang="en-US" sz="3800" dirty="0" smtClean="0"/>
              <a:t> to such workers and as them effectively to </a:t>
            </a:r>
            <a:r>
              <a:rPr lang="en-US" sz="3800" dirty="0" smtClean="0"/>
              <a:t>use.</a:t>
            </a:r>
            <a:endParaRPr lang="en-US" sz="3800" dirty="0" smtClean="0"/>
          </a:p>
          <a:p>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14290"/>
            <a:ext cx="9144000" cy="5911873"/>
          </a:xfrm>
        </p:spPr>
        <p:txBody>
          <a:bodyPr>
            <a:normAutofit fontScale="85000" lnSpcReduction="20000"/>
          </a:bodyPr>
          <a:lstStyle/>
          <a:p>
            <a:r>
              <a:rPr lang="en-US" sz="2400" dirty="0" smtClean="0"/>
              <a:t>Personnel </a:t>
            </a:r>
            <a:r>
              <a:rPr lang="en-US" sz="2400" dirty="0" smtClean="0"/>
              <a:t>planning is considered in three various time horizons on which various approaches to personnel planning are based. </a:t>
            </a:r>
          </a:p>
          <a:p>
            <a:r>
              <a:rPr lang="en-US" sz="2400" dirty="0" smtClean="0"/>
              <a:t>Planning time intervals share on: </a:t>
            </a:r>
          </a:p>
          <a:p>
            <a:r>
              <a:rPr lang="en-US" sz="2400" dirty="0" smtClean="0"/>
              <a:t>Short-term planning of the personnel. It extends for no more than one year. </a:t>
            </a:r>
          </a:p>
          <a:p>
            <a:r>
              <a:rPr lang="en-US" sz="2400" dirty="0" smtClean="0"/>
              <a:t>Intermediate term planning of the personnel. In the given period takes place plans which have on a time interval from one year till five years. </a:t>
            </a:r>
          </a:p>
          <a:p>
            <a:r>
              <a:rPr lang="en-US" sz="2400" dirty="0" smtClean="0"/>
              <a:t>Long-term planning of the personnel. Includes all plans which are considered in the time interval, comprising more than five years. </a:t>
            </a:r>
          </a:p>
          <a:p>
            <a:r>
              <a:rPr lang="en-US" sz="2400" dirty="0" smtClean="0"/>
              <a:t>Short-term planning in the personnel is engaged mainly in personnel application </a:t>
            </a:r>
            <a:r>
              <a:rPr lang="en-US" sz="2400" dirty="0" smtClean="0"/>
              <a:t>while</a:t>
            </a:r>
            <a:r>
              <a:rPr lang="en-US" sz="2400" dirty="0" smtClean="0"/>
              <a:t> </a:t>
            </a:r>
            <a:r>
              <a:rPr lang="en-US" sz="2400" dirty="0" smtClean="0"/>
              <a:t>Intermediate sredne </a:t>
            </a:r>
            <a:r>
              <a:rPr lang="en-US" sz="2400" dirty="0" smtClean="0"/>
              <a:t>- and long-term planning in a greater degree are engaged in requirements for the personnel, a personnel set, its development and liberation. </a:t>
            </a:r>
          </a:p>
          <a:p>
            <a:r>
              <a:rPr lang="en-US" sz="2400" dirty="0" smtClean="0"/>
              <a:t>The </a:t>
            </a:r>
            <a:r>
              <a:rPr lang="en-US" sz="2100" dirty="0" smtClean="0"/>
              <a:t>purpose    </a:t>
            </a:r>
            <a:r>
              <a:rPr lang="en-US" sz="2100" dirty="0" smtClean="0"/>
              <a:t>Intermediate </a:t>
            </a:r>
            <a:r>
              <a:rPr lang="en-US" sz="2400" dirty="0" smtClean="0"/>
              <a:t>- </a:t>
            </a:r>
            <a:r>
              <a:rPr lang="en-US" sz="2400" dirty="0" smtClean="0"/>
              <a:t>and long-term planning are the timely and qualified addition of structure of the personnel. The future requirement for the personnel, received on the basis of the available data on requirement for change and for acceptance for work should be for this purpose established. </a:t>
            </a:r>
          </a:p>
          <a:p>
            <a:r>
              <a:rPr lang="en-US" sz="2400" dirty="0" smtClean="0"/>
              <a:t>Long-term, focused on the future, the personnel selection considering all these aspects, it is possible to </a:t>
            </a:r>
            <a:r>
              <a:rPr lang="en-US" sz="2400" dirty="0" smtClean="0"/>
              <a:t>realize </a:t>
            </a:r>
            <a:r>
              <a:rPr lang="en-US" sz="2400" dirty="0" smtClean="0"/>
              <a:t>the concept by means of personnel planning. </a:t>
            </a:r>
          </a:p>
          <a:p>
            <a:r>
              <a:rPr lang="en-US" sz="2400" dirty="0" smtClean="0"/>
              <a:t>This management method the personnel is capable to co-ordinate and counterbalance interests of employers and hired workers.</a:t>
            </a:r>
          </a:p>
          <a:p>
            <a:endParaRPr lang="ru-RU" sz="4500" dirty="0" smtClean="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1665</Words>
  <PresentationFormat>Экран (4:3)</PresentationFormat>
  <Paragraphs>68</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Lecture 7. Personnel planning</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8. Планирование персонала.</dc:title>
  <dc:creator>BOSS</dc:creator>
  <cp:lastModifiedBy>BOSS</cp:lastModifiedBy>
  <cp:revision>104</cp:revision>
  <dcterms:created xsi:type="dcterms:W3CDTF">2015-03-07T11:07:35Z</dcterms:created>
  <dcterms:modified xsi:type="dcterms:W3CDTF">2015-03-12T11:57:47Z</dcterms:modified>
</cp:coreProperties>
</file>